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11" r:id="rId2"/>
    <p:sldId id="284" r:id="rId3"/>
    <p:sldId id="333" r:id="rId4"/>
    <p:sldId id="314" r:id="rId5"/>
    <p:sldId id="332" r:id="rId6"/>
    <p:sldId id="322" r:id="rId7"/>
    <p:sldId id="315" r:id="rId8"/>
    <p:sldId id="313" r:id="rId9"/>
    <p:sldId id="312" r:id="rId10"/>
    <p:sldId id="339" r:id="rId11"/>
    <p:sldId id="334" r:id="rId12"/>
    <p:sldId id="353" r:id="rId13"/>
    <p:sldId id="318" r:id="rId14"/>
    <p:sldId id="319" r:id="rId15"/>
    <p:sldId id="323" r:id="rId16"/>
    <p:sldId id="327" r:id="rId17"/>
    <p:sldId id="328" r:id="rId18"/>
    <p:sldId id="324" r:id="rId19"/>
    <p:sldId id="335" r:id="rId20"/>
    <p:sldId id="325" r:id="rId21"/>
    <p:sldId id="342" r:id="rId22"/>
    <p:sldId id="347" r:id="rId23"/>
    <p:sldId id="326" r:id="rId24"/>
    <p:sldId id="350" r:id="rId25"/>
    <p:sldId id="343" r:id="rId26"/>
    <p:sldId id="346" r:id="rId27"/>
    <p:sldId id="344" r:id="rId28"/>
    <p:sldId id="349" r:id="rId29"/>
    <p:sldId id="348" r:id="rId30"/>
    <p:sldId id="352" r:id="rId31"/>
    <p:sldId id="336" r:id="rId32"/>
    <p:sldId id="338" r:id="rId33"/>
    <p:sldId id="355" r:id="rId34"/>
    <p:sldId id="356" r:id="rId35"/>
    <p:sldId id="357" r:id="rId36"/>
    <p:sldId id="31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2"/>
            <p14:sldId id="322"/>
            <p14:sldId id="315"/>
            <p14:sldId id="313"/>
            <p14:sldId id="312"/>
            <p14:sldId id="339"/>
            <p14:sldId id="334"/>
            <p14:sldId id="353"/>
            <p14:sldId id="318"/>
            <p14:sldId id="319"/>
            <p14:sldId id="323"/>
            <p14:sldId id="327"/>
            <p14:sldId id="328"/>
            <p14:sldId id="324"/>
            <p14:sldId id="335"/>
            <p14:sldId id="325"/>
            <p14:sldId id="342"/>
            <p14:sldId id="347"/>
            <p14:sldId id="326"/>
            <p14:sldId id="350"/>
            <p14:sldId id="343"/>
            <p14:sldId id="346"/>
            <p14:sldId id="344"/>
            <p14:sldId id="349"/>
            <p14:sldId id="348"/>
            <p14:sldId id="352"/>
            <p14:sldId id="336"/>
            <p14:sldId id="338"/>
            <p14:sldId id="355"/>
            <p14:sldId id="356"/>
            <p14:sldId id="357"/>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5"/>
  </p:normalViewPr>
  <p:slideViewPr>
    <p:cSldViewPr snapToGrid="0">
      <p:cViewPr>
        <p:scale>
          <a:sx n="90" d="100"/>
          <a:sy n="90" d="100"/>
        </p:scale>
        <p:origin x="23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 xmlns:a16="http://schemas.microsoft.com/office/drawing/2014/main"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 xmlns:a16="http://schemas.microsoft.com/office/drawing/2014/main"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 xmlns:a16="http://schemas.microsoft.com/office/drawing/2014/main"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5</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bjyuanlin.cetanet.com/?staffN" TargetMode="External"/><Relationship Id="rId4" Type="http://schemas.openxmlformats.org/officeDocument/2006/relationships/hyperlink" Target="https://jtmadengyang.cetanet.com/?staffN" TargetMode="External"/><Relationship Id="rId5" Type="http://schemas.openxmlformats.org/officeDocument/2006/relationships/hyperlink" Target="https://jtliweian.cetanet.com/?staffN"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1" Type="http://schemas.openxmlformats.org/officeDocument/2006/relationships/image" Target="../media/image37.JP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8" Type="http://schemas.openxmlformats.org/officeDocument/2006/relationships/image" Target="../media/image34.JPG"/><Relationship Id="rId9" Type="http://schemas.openxmlformats.org/officeDocument/2006/relationships/image" Target="../media/image35.JPG"/><Relationship Id="rId10"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 xmlns:a16="http://schemas.microsoft.com/office/drawing/2014/main"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 xmlns:a16="http://schemas.microsoft.com/office/drawing/2014/main"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 xmlns:a16="http://schemas.microsoft.com/office/drawing/2014/main"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3"/>
              </a:rPr>
              <a:t>https</a:t>
            </a:r>
            <a:r>
              <a:rPr kumimoji="1" lang="en-US" altLang="zh-CN" dirty="0" smtClean="0">
                <a:latin typeface="PingFang SC" charset="-122"/>
                <a:ea typeface="PingFang SC" charset="-122"/>
                <a:cs typeface="PingFang SC" charset="-122"/>
                <a:hlinkClick r:id="rId3"/>
              </a:rPr>
              <a:t>://</a:t>
            </a:r>
            <a:r>
              <a:rPr kumimoji="1" lang="en-US" altLang="zh-CN" dirty="0" err="1" smtClean="0">
                <a:solidFill>
                  <a:srgbClr val="FF0000"/>
                </a:solidFill>
                <a:latin typeface="PingFang SC" charset="-122"/>
                <a:ea typeface="PingFang SC" charset="-122"/>
                <a:cs typeface="PingFang SC" charset="-122"/>
                <a:hlinkClick r:id="rId3"/>
              </a:rPr>
              <a:t>bjyuanlin</a:t>
            </a:r>
            <a:r>
              <a:rPr kumimoji="1" lang="en-US" altLang="zh-CN" dirty="0" err="1" smtClean="0">
                <a:latin typeface="PingFang SC" charset="-122"/>
                <a:ea typeface="PingFang SC" charset="-122"/>
                <a:cs typeface="PingFang SC" charset="-122"/>
                <a:hlinkClick r:id="rId3"/>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4"/>
              </a:rPr>
              <a:t>https</a:t>
            </a:r>
            <a:r>
              <a:rPr kumimoji="1" lang="en-US" altLang="zh-CN" dirty="0" smtClean="0">
                <a:latin typeface="PingFang SC" charset="-122"/>
                <a:ea typeface="PingFang SC" charset="-122"/>
                <a:cs typeface="PingFang SC" charset="-122"/>
                <a:hlinkClick r:id="rId4"/>
              </a:rPr>
              <a:t>://</a:t>
            </a:r>
            <a:r>
              <a:rPr kumimoji="1" lang="en-US" altLang="zh-CN" dirty="0" err="1" smtClean="0">
                <a:solidFill>
                  <a:srgbClr val="FF0000"/>
                </a:solidFill>
                <a:latin typeface="PingFang SC" charset="-122"/>
                <a:ea typeface="PingFang SC" charset="-122"/>
                <a:cs typeface="PingFang SC" charset="-122"/>
                <a:hlinkClick r:id="rId4"/>
              </a:rPr>
              <a:t>jtmadengyang</a:t>
            </a:r>
            <a:r>
              <a:rPr kumimoji="1" lang="en-US" altLang="zh-CN" dirty="0" err="1" smtClean="0">
                <a:latin typeface="PingFang SC" charset="-122"/>
                <a:ea typeface="PingFang SC" charset="-122"/>
                <a:cs typeface="PingFang SC" charset="-122"/>
                <a:hlinkClick r:id="rId4"/>
              </a:rPr>
              <a:t>.cetanet.com?</a:t>
            </a:r>
            <a:r>
              <a:rPr lang="en-US" altLang="zh-CN" dirty="0" err="1" smtClean="0">
                <a:latin typeface="PingFang SC" charset="-122"/>
                <a:ea typeface="PingFang SC" charset="-122"/>
                <a:cs typeface="PingFang SC" charset="-122"/>
                <a:hlinkClick r:id="rId4"/>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5"/>
              </a:rPr>
              <a:t>https</a:t>
            </a:r>
            <a:r>
              <a:rPr kumimoji="1" lang="en-US" altLang="zh-CN" dirty="0" smtClean="0">
                <a:latin typeface="PingFang SC" charset="-122"/>
                <a:ea typeface="PingFang SC" charset="-122"/>
                <a:cs typeface="PingFang SC" charset="-122"/>
                <a:hlinkClick r:id="rId5"/>
              </a:rPr>
              <a:t>://</a:t>
            </a:r>
            <a:r>
              <a:rPr kumimoji="1" lang="en-US" altLang="zh-CN" dirty="0" err="1" smtClean="0">
                <a:solidFill>
                  <a:srgbClr val="FF0000"/>
                </a:solidFill>
                <a:latin typeface="PingFang SC" charset="-122"/>
                <a:ea typeface="PingFang SC" charset="-122"/>
                <a:cs typeface="PingFang SC" charset="-122"/>
                <a:hlinkClick r:id="rId5"/>
              </a:rPr>
              <a:t>jtliweian</a:t>
            </a:r>
            <a:r>
              <a:rPr kumimoji="1" lang="en-US" altLang="zh-CN" dirty="0" err="1" smtClean="0">
                <a:latin typeface="PingFang SC" charset="-122"/>
                <a:ea typeface="PingFang SC" charset="-122"/>
                <a:cs typeface="PingFang SC" charset="-122"/>
                <a:hlinkClick r:id="rId5"/>
              </a:rPr>
              <a:t>.cetanet.com?</a:t>
            </a:r>
            <a:r>
              <a:rPr lang="en-US" altLang="zh-CN" dirty="0" err="1" smtClean="0">
                <a:latin typeface="PingFang SC" charset="-122"/>
                <a:ea typeface="PingFang SC" charset="-122"/>
                <a:cs typeface="PingFang SC" charset="-122"/>
                <a:hlinkClick r:id="rId5"/>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截图发生时告诉我</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048125" cy="5505450"/>
          </a:xfrm>
          <a:prstGeom prst="rect">
            <a:avLst/>
          </a:prstGeom>
        </p:spPr>
      </p:pic>
      <p:sp>
        <p:nvSpPr>
          <p:cNvPr id="6" name="文本框 5"/>
          <p:cNvSpPr txBox="1"/>
          <p:nvPr/>
        </p:nvSpPr>
        <p:spPr>
          <a:xfrm>
            <a:off x="5499483" y="1047736"/>
            <a:ext cx="4883903"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5681014"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92237"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681014" y="3438952"/>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592237" y="3382487"/>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5681014" y="4311975"/>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592237" y="4255510"/>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5681014"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592237"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6404913" y="2555630"/>
            <a:ext cx="264687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2020</a:t>
            </a:r>
            <a:r>
              <a:rPr lang="zh-CN" altLang="en-US" sz="3000" dirty="0">
                <a:latin typeface="PingFang SC Medium" charset="-122"/>
                <a:ea typeface="PingFang SC Medium" charset="-122"/>
                <a:cs typeface="PingFang SC Medium" charset="-122"/>
              </a:rPr>
              <a:t>工作</a:t>
            </a:r>
            <a:r>
              <a:rPr lang="zh-CN" altLang="en-US" sz="3000" dirty="0" smtClean="0">
                <a:latin typeface="PingFang SC Medium" charset="-122"/>
                <a:ea typeface="PingFang SC Medium" charset="-122"/>
                <a:cs typeface="PingFang SC Medium" charset="-122"/>
              </a:rPr>
              <a:t>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6404913" y="4301676"/>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抽象化和具象化</a:t>
            </a:r>
            <a:endParaRPr kumimoji="1" lang="zh-CN" altLang="en-US" sz="3000" dirty="0">
              <a:latin typeface="PingFang SC Medium" charset="-122"/>
              <a:ea typeface="PingFang SC Medium" charset="-122"/>
              <a:cs typeface="PingFang SC Medium" charset="-122"/>
            </a:endParaRPr>
          </a:p>
        </p:txBody>
      </p:sp>
      <p:sp>
        <p:nvSpPr>
          <p:cNvPr id="18" name="文本框 17"/>
          <p:cNvSpPr txBox="1"/>
          <p:nvPr/>
        </p:nvSpPr>
        <p:spPr>
          <a:xfrm>
            <a:off x="6404912" y="3428653"/>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抽象化和具象化</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6404912" y="5184997"/>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抽象化和具象化</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07" y="2023314"/>
            <a:ext cx="1260000" cy="1260000"/>
          </a:xfrm>
          <a:prstGeom prst="rect">
            <a:avLst/>
          </a:prstGeom>
          <a:effectLst>
            <a:glow rad="12700">
              <a:srgbClr val="FF0000">
                <a:alpha val="40000"/>
              </a:srgbClr>
            </a:glo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939" y="2023314"/>
            <a:ext cx="1260000" cy="1260000"/>
          </a:xfrm>
          <a:prstGeom prst="rect">
            <a:avLst/>
          </a:prstGeom>
          <a:effectLst>
            <a:glow rad="12700">
              <a:srgbClr val="FF0000">
                <a:alpha val="40000"/>
              </a:srgbClr>
            </a:glo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939" y="4739480"/>
            <a:ext cx="1260000" cy="1260000"/>
          </a:xfrm>
          <a:prstGeom prst="rect">
            <a:avLst/>
          </a:prstGeom>
          <a:effectLst>
            <a:glow rad="12700">
              <a:srgbClr val="FF0000">
                <a:alpha val="40000"/>
              </a:srgbClr>
            </a:glo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3071" y="4739480"/>
            <a:ext cx="1260000" cy="1260000"/>
          </a:xfrm>
          <a:prstGeom prst="rect">
            <a:avLst/>
          </a:prstGeom>
          <a:effectLst>
            <a:glow rad="12700">
              <a:srgbClr val="FF0000">
                <a:alpha val="40000"/>
              </a:srgbClr>
            </a:glow>
          </a:effec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136" y="2023314"/>
            <a:ext cx="1256063" cy="1260000"/>
          </a:xfrm>
          <a:prstGeom prst="rect">
            <a:avLst/>
          </a:prstGeom>
          <a:effectLst>
            <a:glow rad="12700">
              <a:srgbClr val="FF0000">
                <a:alpha val="40000"/>
              </a:srgbClr>
            </a:glow>
          </a:effec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675" y="4739480"/>
            <a:ext cx="1260000" cy="1260000"/>
          </a:xfrm>
          <a:prstGeom prst="rect">
            <a:avLst/>
          </a:prstGeom>
          <a:effectLst>
            <a:glow rad="12700">
              <a:srgbClr val="FF0000">
                <a:alpha val="40000"/>
              </a:srgbClr>
            </a:glow>
          </a:effectLst>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543" y="4739480"/>
            <a:ext cx="1260000" cy="1260000"/>
          </a:xfrm>
          <a:prstGeom prst="rect">
            <a:avLst/>
          </a:prstGeom>
          <a:effectLst>
            <a:glow rad="12700">
              <a:srgbClr val="FF0000">
                <a:alpha val="40000"/>
              </a:srgbClr>
            </a:glow>
          </a:effectLst>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9675" y="2023314"/>
            <a:ext cx="1260000" cy="1260000"/>
          </a:xfrm>
          <a:prstGeom prst="rect">
            <a:avLst/>
          </a:prstGeom>
          <a:effectLst>
            <a:glow rad="12700">
              <a:srgbClr val="FF0000">
                <a:alpha val="40000"/>
              </a:srgbClr>
            </a:glow>
          </a:effectLst>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807" y="4739480"/>
            <a:ext cx="1260000" cy="1260000"/>
          </a:xfrm>
          <a:prstGeom prst="rect">
            <a:avLst/>
          </a:prstGeom>
          <a:effectLst>
            <a:glow rad="12700">
              <a:srgbClr val="FF0000">
                <a:alpha val="40000"/>
              </a:srgbClr>
            </a:glow>
          </a:effectLst>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543" y="2023314"/>
            <a:ext cx="1260000" cy="126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014413" y="1254138"/>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346236" y="2273374"/>
            <a:ext cx="801213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点提醒我参加，给爸爸发</a:t>
            </a:r>
            <a:r>
              <a:rPr kumimoji="1" lang="zh-CN" altLang="en-US" dirty="0" smtClean="0">
                <a:latin typeface="PingFang SC" charset="-122"/>
                <a:ea typeface="PingFang SC" charset="-122"/>
                <a:cs typeface="PingFang SC" charset="-122"/>
              </a:rPr>
              <a:t>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346236" y="381083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346236" y="2780951"/>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346236" y="5386981"/>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346236" y="3293096"/>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0" name="文本框 9"/>
          <p:cNvSpPr txBox="1"/>
          <p:nvPr/>
        </p:nvSpPr>
        <p:spPr>
          <a:xfrm>
            <a:off x="1346236" y="5919010"/>
            <a:ext cx="56284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他们都缺少了自由度、组织能力、创新、可编程能力</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014413" y="4676185"/>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471" y="1249455"/>
            <a:ext cx="729425" cy="716628"/>
          </a:xfrm>
          <a:prstGeom prst="rect">
            <a:avLst/>
          </a:prstGeom>
        </p:spPr>
      </p:pic>
      <p:sp>
        <p:nvSpPr>
          <p:cNvPr id="14" name="文本框 13"/>
          <p:cNvSpPr txBox="1"/>
          <p:nvPr/>
        </p:nvSpPr>
        <p:spPr>
          <a:xfrm>
            <a:off x="824732" y="346080"/>
            <a:ext cx="499046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你们还不够智能</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858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203885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203885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203885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203885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203885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a:t>
            </a:r>
            <a:r>
              <a:rPr lang="zh-CN" altLang="en-US" sz="3000" dirty="0" smtClean="0">
                <a:latin typeface="PingFang SC Medium" charset="-122"/>
                <a:ea typeface="PingFang SC Medium" charset="-122"/>
                <a:cs typeface="PingFang SC Medium" charset="-122"/>
              </a:rPr>
              <a:t>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6545382"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古有活字印刷、今有乐高，有统一规则，活字立方体的大小、卡扣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拼接完成之前，你不知道它能是个啥</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32"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311"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1" name="图片 10"/>
          <p:cNvPicPr>
            <a:picLocks noChangeAspect="1"/>
          </p:cNvPicPr>
          <p:nvPr/>
        </p:nvPicPr>
        <p:blipFill>
          <a:blip r:embed="rId4"/>
          <a:stretch>
            <a:fillRect/>
          </a:stretch>
        </p:blipFill>
        <p:spPr>
          <a:xfrm>
            <a:off x="7126714" y="1325671"/>
            <a:ext cx="3645809" cy="47395552"/>
          </a:xfrm>
          <a:prstGeom prst="rect">
            <a:avLst/>
          </a:prstGeom>
        </p:spPr>
      </p:pic>
      <p:sp>
        <p:nvSpPr>
          <p:cNvPr id="12" name="矩形 11"/>
          <p:cNvSpPr/>
          <p:nvPr/>
        </p:nvSpPr>
        <p:spPr>
          <a:xfrm>
            <a:off x="7126714" y="0"/>
            <a:ext cx="5065286" cy="1325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7980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988314" y="2759202"/>
            <a:ext cx="2124299"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1</a:t>
            </a:r>
            <a:r>
              <a:rPr kumimoji="1" lang="zh-CN" altLang="en-US" dirty="0" smtClean="0">
                <a:latin typeface="PingFang SC" charset="-122"/>
                <a:ea typeface="PingFang SC" charset="-122"/>
                <a:cs typeface="PingFang SC" charset="-122"/>
              </a:rPr>
              <a:t>、抽象化、具象化</a:t>
            </a:r>
            <a:endParaRPr kumimoji="1" lang="zh-CN" altLang="en-US" dirty="0">
              <a:latin typeface="PingFang SC" charset="-122"/>
              <a:ea typeface="PingFang SC" charset="-122"/>
              <a:cs typeface="PingFang SC" charset="-122"/>
            </a:endParaRPr>
          </a:p>
        </p:txBody>
      </p:sp>
      <p:sp>
        <p:nvSpPr>
          <p:cNvPr id="8" name="文本框 7"/>
          <p:cNvSpPr txBox="1"/>
          <p:nvPr/>
        </p:nvSpPr>
        <p:spPr>
          <a:xfrm>
            <a:off x="988314" y="4659440"/>
            <a:ext cx="3071675"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2</a:t>
            </a:r>
            <a:r>
              <a:rPr kumimoji="1" lang="zh-CN" altLang="en-US" dirty="0" smtClean="0">
                <a:latin typeface="PingFang SC" charset="-122"/>
                <a:ea typeface="PingFang SC" charset="-122"/>
                <a:cs typeface="PingFang SC" charset="-122"/>
              </a:rPr>
              <a:t>、人，我们要对人展开工作</a:t>
            </a:r>
            <a:endParaRPr kumimoji="1" lang="zh-CN" altLang="en-US" dirty="0">
              <a:latin typeface="PingFang SC" charset="-122"/>
              <a:ea typeface="PingFang SC" charset="-122"/>
              <a:cs typeface="PingFang SC" charset="-122"/>
            </a:endParaRPr>
          </a:p>
        </p:txBody>
      </p:sp>
      <p:sp>
        <p:nvSpPr>
          <p:cNvPr id="9" name="文本框 8"/>
          <p:cNvSpPr txBox="1"/>
          <p:nvPr/>
        </p:nvSpPr>
        <p:spPr>
          <a:xfrm>
            <a:off x="1745552" y="3344990"/>
            <a:ext cx="475322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小孩子：我想要小汽车、大卡车、消防车</a:t>
            </a:r>
            <a:r>
              <a:rPr kumimoji="1" lang="en-US" altLang="zh-CN" dirty="0" smtClean="0">
                <a:latin typeface="PingFang SC" charset="-122"/>
                <a:ea typeface="PingFang SC" charset="-122"/>
                <a:cs typeface="PingFang SC" charset="-122"/>
              </a:rPr>
              <a:t> . . .</a:t>
            </a:r>
            <a:endParaRPr kumimoji="1" lang="zh-CN" altLang="en-US" dirty="0">
              <a:latin typeface="PingFang SC" charset="-122"/>
              <a:ea typeface="PingFang SC" charset="-122"/>
              <a:cs typeface="PingFang SC" charset="-122"/>
            </a:endParaRPr>
          </a:p>
        </p:txBody>
      </p:sp>
      <p:sp>
        <p:nvSpPr>
          <p:cNvPr id="10" name="文本框 9"/>
          <p:cNvSpPr txBox="1"/>
          <p:nvPr/>
        </p:nvSpPr>
        <p:spPr>
          <a:xfrm>
            <a:off x="7732014" y="3344990"/>
            <a:ext cx="180049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我给你一个乐高</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1745552" y="3888986"/>
            <a:ext cx="9708107"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出门提醒我天气情况、在会议开始</a:t>
            </a:r>
            <a:r>
              <a:rPr kumimoji="1" lang="en-US" altLang="zh-CN" dirty="0" smtClean="0">
                <a:latin typeface="PingFang SC" charset="-122"/>
                <a:ea typeface="PingFang SC" charset="-122"/>
                <a:cs typeface="PingFang SC" charset="-122"/>
              </a:rPr>
              <a:t>10</a:t>
            </a:r>
            <a:r>
              <a:rPr kumimoji="1" lang="zh-CN" altLang="en-US" dirty="0" smtClean="0">
                <a:latin typeface="PingFang SC" charset="-122"/>
                <a:ea typeface="PingFang SC" charset="-122"/>
                <a:cs typeface="PingFang SC" charset="-122"/>
              </a:rPr>
              <a:t>分钟前提醒我、电量低于</a:t>
            </a:r>
            <a:r>
              <a:rPr kumimoji="1" lang="en-US" altLang="zh-CN" dirty="0" smtClean="0">
                <a:latin typeface="PingFang SC" charset="-122"/>
                <a:ea typeface="PingFang SC" charset="-122"/>
                <a:cs typeface="PingFang SC" charset="-122"/>
              </a:rPr>
              <a:t>30</a:t>
            </a:r>
            <a:r>
              <a:rPr kumimoji="1" lang="zh-CN" altLang="en-US" dirty="0" smtClean="0">
                <a:latin typeface="PingFang SC" charset="-122"/>
                <a:ea typeface="PingFang SC" charset="-122"/>
                <a:cs typeface="PingFang SC" charset="-122"/>
              </a:rPr>
              <a:t>告诉我，并开启低电量模式 </a:t>
            </a:r>
            <a:r>
              <a:rPr kumimoji="1" lang="mr-IN" altLang="zh-CN" dirty="0" smtClean="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988314" y="1532084"/>
            <a:ext cx="5416868"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前面讲的这些事情，我们发现了两个点</a:t>
            </a:r>
            <a:endParaRPr kumimoji="1" lang="zh-CN" altLang="en-US" sz="2400" dirty="0">
              <a:latin typeface="PingFang SC" charset="-122"/>
              <a:ea typeface="PingFang SC" charset="-122"/>
              <a:cs typeface="PingFang SC"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6886822" cy="307777"/>
          </a:xfrm>
          <a:prstGeom prst="rect">
            <a:avLst/>
          </a:prstGeom>
          <a:noFill/>
        </p:spPr>
        <p:txBody>
          <a:bodyPr wrap="none" rtlCol="0">
            <a:spAutoFit/>
          </a:bodyPr>
          <a:lstStyle/>
          <a:p>
            <a:r>
              <a:rPr lang="zh-CN" altLang="en-US" sz="14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400" dirty="0" smtClean="0">
                <a:solidFill>
                  <a:schemeClr val="bg1">
                    <a:lumMod val="50000"/>
                  </a:schemeClr>
                </a:solidFill>
                <a:latin typeface="PingFang SC" charset="-122"/>
                <a:ea typeface="PingFang SC" charset="-122"/>
                <a:cs typeface="PingFang SC" charset="-122"/>
              </a:rPr>
              <a:t>……</a:t>
            </a:r>
            <a:endParaRPr lang="zh-CN" altLang="en-US" sz="14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81447" y="1257300"/>
            <a:ext cx="6404296" cy="5300663"/>
          </a:xfrm>
          <a:prstGeom prst="rect">
            <a:avLst/>
          </a:prstGeom>
        </p:spPr>
      </p:pic>
    </p:spTree>
    <p:extLst>
      <p:ext uri="{BB962C8B-B14F-4D97-AF65-F5344CB8AC3E}">
        <p14:creationId xmlns:p14="http://schemas.microsoft.com/office/powerpoint/2010/main" val="8067699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8592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8898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251714" y="3543636"/>
            <a:ext cx="4914728" cy="769441"/>
          </a:xfrm>
          <a:prstGeom prst="rect">
            <a:avLst/>
          </a:prstGeom>
          <a:noFill/>
        </p:spPr>
        <p:txBody>
          <a:bodyPr wrap="square" rtlCol="0">
            <a:spAutoFit/>
            <a:scene3d>
              <a:camera prst="orthographicFront"/>
              <a:lightRig rig="threePt" dir="t">
                <a:rot lat="0" lon="0" rev="0"/>
              </a:lightRig>
            </a:scene3d>
            <a:sp3d contourW="12700"/>
          </a:bodyPr>
          <a:lstStyle/>
          <a:p>
            <a:r>
              <a:rPr lang="en-US" altLang="zh-CN" sz="4400" b="1" dirty="0" smtClean="0">
                <a:solidFill>
                  <a:srgbClr val="EA0000"/>
                </a:solidFill>
                <a:latin typeface="微软雅黑" panose="020B0503020204020204" pitchFamily="34" charset="-122"/>
                <a:ea typeface="微软雅黑" panose="020B0503020204020204" pitchFamily="34" charset="-122"/>
              </a:rPr>
              <a:t>2020</a:t>
            </a:r>
            <a:r>
              <a:rPr lang="zh-CN" altLang="en-US" sz="4400" b="1" dirty="0" smtClean="0">
                <a:solidFill>
                  <a:srgbClr val="EA0000"/>
                </a:solidFill>
                <a:latin typeface="微软雅黑" panose="020B0503020204020204" pitchFamily="34" charset="-122"/>
                <a:ea typeface="微软雅黑" panose="020B0503020204020204" pitchFamily="34" charset="-122"/>
              </a:rPr>
              <a:t>工作内容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04</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3713996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957263" y="1814513"/>
            <a:ext cx="87716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小组件</a:t>
            </a:r>
            <a:endParaRPr kumimoji="1" lang="zh-CN" altLang="en-US" dirty="0">
              <a:latin typeface="PingFang SC" charset="-122"/>
              <a:ea typeface="PingFang SC" charset="-122"/>
              <a:cs typeface="PingFang SC" charset="-122"/>
            </a:endParaRPr>
          </a:p>
        </p:txBody>
      </p:sp>
      <p:sp>
        <p:nvSpPr>
          <p:cNvPr id="4" name="文本框 3"/>
          <p:cNvSpPr txBox="1"/>
          <p:nvPr/>
        </p:nvSpPr>
        <p:spPr>
          <a:xfrm>
            <a:off x="957263" y="2440494"/>
            <a:ext cx="5698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人文关怀、对人负责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远洋琨庭的家书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买房流程图</a:t>
            </a:r>
            <a:endParaRPr kumimoji="1" lang="zh-CN" altLang="en-US" dirty="0">
              <a:latin typeface="PingFang SC" charset="-122"/>
              <a:ea typeface="PingFang SC" charset="-122"/>
              <a:cs typeface="PingFang SC" charset="-122"/>
            </a:endParaRPr>
          </a:p>
        </p:txBody>
      </p:sp>
      <p:sp>
        <p:nvSpPr>
          <p:cNvPr id="5" name="文本框 4"/>
          <p:cNvSpPr txBox="1"/>
          <p:nvPr/>
        </p:nvSpPr>
        <p:spPr>
          <a:xfrm>
            <a:off x="1271588" y="3171825"/>
            <a:ext cx="180049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移动端三层架构</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43038" y="3929063"/>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接口中间层</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1301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9108373" y="2693462"/>
            <a:ext cx="1794081" cy="646331"/>
          </a:xfrm>
          <a:prstGeom prst="rect">
            <a:avLst/>
          </a:prstGeom>
          <a:noFill/>
        </p:spPr>
        <p:txBody>
          <a:bodyPr wrap="none" rtlCol="0">
            <a:spAutoFit/>
          </a:bodyPr>
          <a:lstStyle/>
          <a:p>
            <a:pPr algn="ctr"/>
            <a:r>
              <a:rPr kumimoji="1" lang="en-US" altLang="zh-CN" dirty="0" smtClean="0">
                <a:latin typeface="PingFang SC" charset="-122"/>
                <a:ea typeface="PingFang SC" charset="-122"/>
                <a:cs typeface="PingFang SC" charset="-122"/>
              </a:rPr>
              <a:t>Android</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 </a:t>
            </a:r>
            <a:endParaRPr kumimoji="1" lang="en-US" altLang="zh-CN" dirty="0" smtClean="0">
              <a:latin typeface="PingFang SC" charset="-122"/>
              <a:ea typeface="PingFang SC" charset="-122"/>
              <a:cs typeface="PingFang SC" charset="-122"/>
            </a:endParaRPr>
          </a:p>
          <a:p>
            <a:pPr algn="ctr"/>
            <a:r>
              <a:rPr kumimoji="1" lang="zh-CN" altLang="en-US" dirty="0" smtClean="0">
                <a:latin typeface="PingFang SC" charset="-122"/>
                <a:ea typeface="PingFang SC" charset="-122"/>
                <a:cs typeface="PingFang SC" charset="-122"/>
              </a:rPr>
              <a:t>结对开发</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9108373" y="5561308"/>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多个发布上线人员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 xmlns:a16="http://schemas.microsoft.com/office/drawing/2014/main"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 xmlns:a16="http://schemas.microsoft.com/office/drawing/2014/main"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 xmlns:a16="http://schemas.microsoft.com/office/drawing/2014/main"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 xmlns:a16="http://schemas.microsoft.com/office/drawing/2014/main"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 xmlns:a16="http://schemas.microsoft.com/office/drawing/2014/main"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 xmlns:a16="http://schemas.microsoft.com/office/drawing/2014/main"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 xmlns:a16="http://schemas.microsoft.com/office/drawing/2014/main"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 xmlns:a16="http://schemas.microsoft.com/office/drawing/2014/main"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 xmlns:a16="http://schemas.microsoft.com/office/drawing/2014/main"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 xmlns:a16="http://schemas.microsoft.com/office/drawing/2014/main"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 xmlns:a16="http://schemas.microsoft.com/office/drawing/2014/main"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 xmlns:a16="http://schemas.microsoft.com/office/drawing/2014/main"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 xmlns:a16="http://schemas.microsoft.com/office/drawing/2014/main"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 xmlns:a16="http://schemas.microsoft.com/office/drawing/2014/main"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 xmlns:a16="http://schemas.microsoft.com/office/drawing/2014/main"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 xmlns:a16="http://schemas.microsoft.com/office/drawing/2014/main"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 xmlns:a16="http://schemas.microsoft.com/office/drawing/2014/main"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 xmlns:a16="http://schemas.microsoft.com/office/drawing/2014/main"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 xmlns:a16="http://schemas.microsoft.com/office/drawing/2014/main"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 xmlns:a16="http://schemas.microsoft.com/office/drawing/2014/main"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 xmlns:a16="http://schemas.microsoft.com/office/drawing/2014/main"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 xmlns:a16="http://schemas.microsoft.com/office/drawing/2014/main"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 xmlns:a16="http://schemas.microsoft.com/office/drawing/2014/main"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 xmlns:a16="http://schemas.microsoft.com/office/drawing/2014/main"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 xmlns:a16="http://schemas.microsoft.com/office/drawing/2014/main"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 xmlns:a16="http://schemas.microsoft.com/office/drawing/2014/main"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 xmlns:a16="http://schemas.microsoft.com/office/drawing/2014/main"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 xmlns:a16="http://schemas.microsoft.com/office/drawing/2014/main"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 xmlns:a16="http://schemas.microsoft.com/office/drawing/2014/main"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 xmlns:a16="http://schemas.microsoft.com/office/drawing/2014/main"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 xmlns:a16="http://schemas.microsoft.com/office/drawing/2014/main"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 xmlns:a16="http://schemas.microsoft.com/office/drawing/2014/main"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 xmlns:a16="http://schemas.microsoft.com/office/drawing/2014/main"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 xmlns:a16="http://schemas.microsoft.com/office/drawing/2014/main"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 xmlns:a16="http://schemas.microsoft.com/office/drawing/2014/main"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 xmlns:a16="http://schemas.microsoft.com/office/drawing/2014/main"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2941</TotalTime>
  <Words>743</Words>
  <Application>Microsoft Macintosh PowerPoint</Application>
  <PresentationFormat>宽屏</PresentationFormat>
  <Paragraphs>162</Paragraphs>
  <Slides>36</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533</cp:revision>
  <dcterms:created xsi:type="dcterms:W3CDTF">2017-09-07T08:32:44Z</dcterms:created>
  <dcterms:modified xsi:type="dcterms:W3CDTF">2021-01-16T08:19:16Z</dcterms:modified>
</cp:coreProperties>
</file>